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675" r:id="rId5"/>
  </p:sldMasterIdLst>
  <p:notesMasterIdLst>
    <p:notesMasterId r:id="rId21"/>
  </p:notesMasterIdLst>
  <p:handoutMasterIdLst>
    <p:handoutMasterId r:id="rId22"/>
  </p:handoutMasterIdLst>
  <p:sldIdLst>
    <p:sldId id="256" r:id="rId6"/>
    <p:sldId id="693" r:id="rId7"/>
    <p:sldId id="657" r:id="rId8"/>
    <p:sldId id="711" r:id="rId9"/>
    <p:sldId id="712" r:id="rId10"/>
    <p:sldId id="713" r:id="rId11"/>
    <p:sldId id="709" r:id="rId12"/>
    <p:sldId id="714" r:id="rId13"/>
    <p:sldId id="710" r:id="rId14"/>
    <p:sldId id="704" r:id="rId15"/>
    <p:sldId id="715" r:id="rId16"/>
    <p:sldId id="716" r:id="rId17"/>
    <p:sldId id="717" r:id="rId18"/>
    <p:sldId id="718" r:id="rId19"/>
    <p:sldId id="6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CDF7AC-AF6E-4614-B140-2231D9F8B510}">
          <p14:sldIdLst>
            <p14:sldId id="256"/>
            <p14:sldId id="693"/>
            <p14:sldId id="657"/>
            <p14:sldId id="711"/>
            <p14:sldId id="712"/>
            <p14:sldId id="713"/>
            <p14:sldId id="709"/>
            <p14:sldId id="714"/>
            <p14:sldId id="710"/>
            <p14:sldId id="704"/>
            <p14:sldId id="715"/>
            <p14:sldId id="716"/>
            <p14:sldId id="717"/>
            <p14:sldId id="718"/>
            <p14:sldId id="6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alekan Akinsande" initials="OA" lastIdx="1" clrIdx="0">
    <p:extLst>
      <p:ext uri="{19B8F6BF-5375-455C-9EA6-DF929625EA0E}">
        <p15:presenceInfo xmlns:p15="http://schemas.microsoft.com/office/powerpoint/2012/main" userId="S::olalekan@datasciencenigeria.ai::0198f387-23fc-4669-a79e-943a8f7aaed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33"/>
    <a:srgbClr val="039CD1"/>
    <a:srgbClr val="EB9E2F"/>
    <a:srgbClr val="001440"/>
    <a:srgbClr val="000C26"/>
    <a:srgbClr val="B7616B"/>
    <a:srgbClr val="309BFF"/>
    <a:srgbClr val="E86160"/>
    <a:srgbClr val="F36261"/>
    <a:srgbClr val="EA9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77" d="100"/>
          <a:sy n="77" d="100"/>
        </p:scale>
        <p:origin x="378" y="90"/>
      </p:cViewPr>
      <p:guideLst/>
    </p:cSldViewPr>
  </p:slideViewPr>
  <p:notesTextViewPr>
    <p:cViewPr>
      <p:scale>
        <a:sx n="1" d="1"/>
        <a:sy n="1" d="1"/>
      </p:scale>
      <p:origin x="0" y="0"/>
    </p:cViewPr>
  </p:notesTextViewPr>
  <p:notesViewPr>
    <p:cSldViewPr snapToGrid="0">
      <p:cViewPr varScale="1">
        <p:scale>
          <a:sx n="50" d="100"/>
          <a:sy n="50" d="100"/>
        </p:scale>
        <p:origin x="2886"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27C125-D9E4-42AF-8953-CE566537B4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86ABB6-B2AA-45F7-A948-94C523FF04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ABB7E-5FD5-4FD4-8200-24B5A1924914}" type="datetimeFigureOut">
              <a:rPr lang="en-US" smtClean="0"/>
              <a:t>03-May-24</a:t>
            </a:fld>
            <a:endParaRPr lang="en-US"/>
          </a:p>
        </p:txBody>
      </p:sp>
      <p:sp>
        <p:nvSpPr>
          <p:cNvPr id="4" name="Footer Placeholder 3">
            <a:extLst>
              <a:ext uri="{FF2B5EF4-FFF2-40B4-BE49-F238E27FC236}">
                <a16:creationId xmlns:a16="http://schemas.microsoft.com/office/drawing/2014/main" id="{E4CC4BF5-C3A8-4E09-BDD3-8807CB659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8DC9A6-464E-4737-BABC-4C17BD7934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2671B-E663-4D01-87F0-7278165F6B79}" type="slidenum">
              <a:rPr lang="en-US" smtClean="0"/>
              <a:t>‹#›</a:t>
            </a:fld>
            <a:endParaRPr lang="en-US"/>
          </a:p>
        </p:txBody>
      </p:sp>
    </p:spTree>
    <p:extLst>
      <p:ext uri="{BB962C8B-B14F-4D97-AF65-F5344CB8AC3E}">
        <p14:creationId xmlns:p14="http://schemas.microsoft.com/office/powerpoint/2010/main" val="1219154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6C4C-B340-4EE6-8690-61E4F94D1E11}" type="datetimeFigureOut">
              <a:rPr lang="en-US" smtClean="0"/>
              <a:t>03-May-24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82D96-94D2-4B0D-BFB2-2262566DCED2}" type="slidenum">
              <a:rPr lang="en-US" smtClean="0"/>
              <a:t>‹#›</a:t>
            </a:fld>
            <a:endParaRPr lang="en-US"/>
          </a:p>
        </p:txBody>
      </p:sp>
    </p:spTree>
    <p:extLst>
      <p:ext uri="{BB962C8B-B14F-4D97-AF65-F5344CB8AC3E}">
        <p14:creationId xmlns:p14="http://schemas.microsoft.com/office/powerpoint/2010/main" val="1297017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898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491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14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955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092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471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479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008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861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05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450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223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445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425" imgH="426" progId="TCLayout.ActiveDocument.1">
                  <p:embed/>
                </p:oleObj>
              </mc:Choice>
              <mc:Fallback>
                <p:oleObj name="think-cell Slide" r:id="rId4" imgW="425" imgH="42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A2B0CA28-2859-43A1-B39B-0996D229C94B}"/>
              </a:ext>
            </a:extLst>
          </p:cNvPr>
          <p:cNvPicPr>
            <a:picLocks noChangeAspect="1"/>
          </p:cNvPicPr>
          <p:nvPr userDrawn="1"/>
        </p:nvPicPr>
        <p:blipFill>
          <a:blip r:embed="rId6"/>
          <a:stretch>
            <a:fillRect/>
          </a:stretch>
        </p:blipFill>
        <p:spPr>
          <a:xfrm>
            <a:off x="0" y="273056"/>
            <a:ext cx="5991225" cy="6000750"/>
          </a:xfrm>
          <a:prstGeom prst="rect">
            <a:avLst/>
          </a:prstGeom>
        </p:spPr>
      </p:pic>
    </p:spTree>
    <p:extLst>
      <p:ext uri="{BB962C8B-B14F-4D97-AF65-F5344CB8AC3E}">
        <p14:creationId xmlns:p14="http://schemas.microsoft.com/office/powerpoint/2010/main" val="245060209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chemeClr val="accent4"/>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8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62DE44B-329D-44C4-A098-54D67821F0BF}"/>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262DE44B-329D-44C4-A098-54D67821F0B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49EF36-F9CE-4647-B169-9B37B99036E8}"/>
              </a:ext>
            </a:extLst>
          </p:cNvPr>
          <p:cNvSpPr>
            <a:spLocks noGrp="1"/>
          </p:cNvSpPr>
          <p:nvPr>
            <p:ph type="title"/>
          </p:nvPr>
        </p:nvSpPr>
        <p:spPr>
          <a:xfrm>
            <a:off x="324416" y="303636"/>
            <a:ext cx="10470584" cy="4031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1099A3-25D1-44D2-B255-78F583BF08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4385C4C7-F6B0-48E4-ACEC-649CC0F49C64}"/>
              </a:ext>
            </a:extLst>
          </p:cNvPr>
          <p:cNvSpPr>
            <a:spLocks noGrp="1"/>
          </p:cNvSpPr>
          <p:nvPr>
            <p:ph type="dt" sz="half" idx="10"/>
          </p:nvPr>
        </p:nvSpPr>
        <p:spPr/>
        <p:txBody>
          <a:bodyPr/>
          <a:lstStyle/>
          <a:p>
            <a:fld id="{C426BC5F-09C1-43F9-92E4-3807667E7453}" type="datetimeFigureOut">
              <a:rPr lang="en-US" smtClean="0"/>
              <a:t>03-May-24</a:t>
            </a:fld>
            <a:endParaRPr lang="en-US"/>
          </a:p>
        </p:txBody>
      </p:sp>
      <p:sp>
        <p:nvSpPr>
          <p:cNvPr id="5" name="Footer Placeholder 4">
            <a:extLst>
              <a:ext uri="{FF2B5EF4-FFF2-40B4-BE49-F238E27FC236}">
                <a16:creationId xmlns:a16="http://schemas.microsoft.com/office/drawing/2014/main" id="{ECDAD504-107D-4E14-8686-4209B335C8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219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21"/>
          <p:cNvSpPr txBox="1">
            <a:spLocks noGrp="1"/>
          </p:cNvSpPr>
          <p:nvPr>
            <p:ph type="dt" idx="10"/>
          </p:nvPr>
        </p:nvSpPr>
        <p:spPr>
          <a:xfrm>
            <a:off x="324415" y="6538035"/>
            <a:ext cx="11145200" cy="169200"/>
          </a:xfrm>
          <a:prstGeom prst="rect">
            <a:avLst/>
          </a:prstGeom>
          <a:noFill/>
          <a:ln>
            <a:noFill/>
          </a:ln>
        </p:spPr>
        <p:txBody>
          <a:bodyPr spcFirstLastPara="1" wrap="square" lIns="11425" tIns="5700" rIns="11425" bIns="5700" anchor="ctr" anchorCtr="0">
            <a:noAutofit/>
          </a:bodyPr>
          <a:lstStyle>
            <a:lvl1pPr lvl="0" algn="l" rtl="0">
              <a:lnSpc>
                <a:spcPct val="100000"/>
              </a:lnSpc>
              <a:spcBef>
                <a:spcPts val="0"/>
              </a:spcBef>
              <a:spcAft>
                <a:spcPts val="0"/>
              </a:spcAft>
              <a:buSzPts val="1100"/>
              <a:buNone/>
              <a:defRPr>
                <a:latin typeface="Gotham Light" pitchFamily="50" charset="0"/>
                <a:ea typeface="Gotham Light" pitchFamily="50" charset="0"/>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lang="en-US"/>
          </a:p>
        </p:txBody>
      </p:sp>
      <p:sp>
        <p:nvSpPr>
          <p:cNvPr id="135" name="Google Shape;135;p21"/>
          <p:cNvSpPr txBox="1">
            <a:spLocks noGrp="1"/>
          </p:cNvSpPr>
          <p:nvPr>
            <p:ph type="ftr" idx="11"/>
          </p:nvPr>
        </p:nvSpPr>
        <p:spPr>
          <a:xfrm>
            <a:off x="324415" y="6285068"/>
            <a:ext cx="11145200" cy="169200"/>
          </a:xfrm>
          <a:prstGeom prst="rect">
            <a:avLst/>
          </a:prstGeom>
          <a:noFill/>
          <a:ln>
            <a:noFill/>
          </a:ln>
        </p:spPr>
        <p:txBody>
          <a:bodyPr spcFirstLastPara="1" wrap="square" lIns="11425" tIns="5700" rIns="11425" bIns="5700" anchor="ctr" anchorCtr="0">
            <a:noAutofit/>
          </a:bodyPr>
          <a:lstStyle>
            <a:lvl1pPr lvl="0" algn="l" rtl="0">
              <a:lnSpc>
                <a:spcPct val="100000"/>
              </a:lnSpc>
              <a:spcBef>
                <a:spcPts val="0"/>
              </a:spcBef>
              <a:spcAft>
                <a:spcPts val="0"/>
              </a:spcAft>
              <a:buSzPts val="1100"/>
              <a:buNone/>
              <a:defRPr>
                <a:latin typeface="Gotham Light" pitchFamily="50" charset="0"/>
                <a:ea typeface="Gotham Light" pitchFamily="50" charset="0"/>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lang="en-US"/>
          </a:p>
        </p:txBody>
      </p:sp>
      <p:sp>
        <p:nvSpPr>
          <p:cNvPr id="136" name="Google Shape;136;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Gotham Light" pitchFamily="50" charset="0"/>
                <a:ea typeface="Gotham Light" pitchFamily="50" charset="0"/>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020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8F9F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425" imgH="426" progId="TCLayout.ActiveDocument.1">
                  <p:embed/>
                </p:oleObj>
              </mc:Choice>
              <mc:Fallback>
                <p:oleObj name="think-cell Slide" r:id="rId4" imgW="425" imgH="42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239A684E-287C-44BA-BC2D-897908177E38}"/>
              </a:ext>
            </a:extLst>
          </p:cNvPr>
          <p:cNvPicPr>
            <a:picLocks noChangeAspect="1"/>
          </p:cNvPicPr>
          <p:nvPr userDrawn="1"/>
        </p:nvPicPr>
        <p:blipFill>
          <a:blip r:embed="rId6"/>
          <a:stretch>
            <a:fillRect/>
          </a:stretch>
        </p:blipFill>
        <p:spPr>
          <a:xfrm>
            <a:off x="0" y="270002"/>
            <a:ext cx="5991225" cy="6000750"/>
          </a:xfrm>
          <a:prstGeom prst="rect">
            <a:avLst/>
          </a:prstGeom>
        </p:spPr>
      </p:pic>
    </p:spTree>
    <p:extLst>
      <p:ext uri="{BB962C8B-B14F-4D97-AF65-F5344CB8AC3E}">
        <p14:creationId xmlns:p14="http://schemas.microsoft.com/office/powerpoint/2010/main" val="2087789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rgbClr val="EB9E2F"/>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ogo with text on it&#10;&#10;Description automatically generated">
            <a:extLst>
              <a:ext uri="{FF2B5EF4-FFF2-40B4-BE49-F238E27FC236}">
                <a16:creationId xmlns:a16="http://schemas.microsoft.com/office/drawing/2014/main" id="{01F601E5-7809-47A2-9AFC-3FCDE21F39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6762" y="2617384"/>
            <a:ext cx="3429000" cy="1304925"/>
          </a:xfrm>
          <a:prstGeom prst="rect">
            <a:avLst/>
          </a:prstGeom>
        </p:spPr>
      </p:pic>
    </p:spTree>
    <p:extLst>
      <p:ext uri="{BB962C8B-B14F-4D97-AF65-F5344CB8AC3E}">
        <p14:creationId xmlns:p14="http://schemas.microsoft.com/office/powerpoint/2010/main" val="346140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1.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oleObject" Target="../embeddings/oleObject4.bin"/><Relationship Id="rId5" Type="http://schemas.openxmlformats.org/officeDocument/2006/relationships/tags" Target="../tags/tag5.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7"/>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9" imgW="425" imgH="426" progId="TCLayout.ActiveDocument.1">
                  <p:embed/>
                </p:oleObj>
              </mc:Choice>
              <mc:Fallback>
                <p:oleObj name="think-cell Slide" r:id="rId9" imgW="425" imgH="426" progId="TCLayout.ActiveDocument.1">
                  <p:embed/>
                  <p:pic>
                    <p:nvPicPr>
                      <p:cNvPr id="6" name="Object 5"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B9995B-F1D1-41E0-B428-B93E0C99B409}"/>
              </a:ext>
            </a:extLst>
          </p:cNvPr>
          <p:cNvSpPr/>
          <p:nvPr userDrawn="1">
            <p:custDataLst>
              <p:tags r:id="rId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Gotham Light" panose="02000603030000020004"/>
              <a:ea typeface="+mj-ea"/>
              <a:cs typeface="+mj-cs"/>
              <a:sym typeface="Gotham Light" panose="02000603030000020004"/>
            </a:endParaRPr>
          </a:p>
        </p:txBody>
      </p:sp>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a:solidFill>
                <a:schemeClr val="bg1"/>
              </a:solidFill>
              <a:latin typeface="Gotham Light" panose="02000603030000020004" pitchFamily="2" charset="0"/>
            </a:endParaRPr>
          </a:p>
        </p:txBody>
      </p:sp>
    </p:spTree>
    <p:extLst>
      <p:ext uri="{BB962C8B-B14F-4D97-AF65-F5344CB8AC3E}">
        <p14:creationId xmlns:p14="http://schemas.microsoft.com/office/powerpoint/2010/main" val="2415707721"/>
      </p:ext>
    </p:extLst>
  </p:cSld>
  <p:clrMap bg1="lt1" tx1="dk1" bg2="lt2" tx2="dk2" accent1="accent1" accent2="accent2" accent3="accent3" accent4="accent4" accent5="accent5" accent6="accent6" hlink="hlink" folHlink="folHlink"/>
  <p:sldLayoutIdLst>
    <p:sldLayoutId id="2147483669" r:id="rId1"/>
    <p:sldLayoutId id="2147483674" r:id="rId2"/>
    <p:sldLayoutId id="2147483671" r:id="rId3"/>
    <p:sldLayoutId id="2147483673" r:id="rId4"/>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6" imgW="425" imgH="426" progId="TCLayout.ActiveDocument.1">
                  <p:embed/>
                </p:oleObj>
              </mc:Choice>
              <mc:Fallback>
                <p:oleObj name="think-cell Slide" r:id="rId6" imgW="425" imgH="426" progId="TCLayout.ActiveDocument.1">
                  <p:embed/>
                  <p:pic>
                    <p:nvPicPr>
                      <p:cNvPr id="6" name="Object 5"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a:solidFill>
                <a:schemeClr val="bg1"/>
              </a:solidFill>
              <a:latin typeface="Gotham Light" panose="02000603030000020004" pitchFamily="2" charset="0"/>
            </a:endParaRPr>
          </a:p>
        </p:txBody>
      </p:sp>
    </p:spTree>
    <p:extLst>
      <p:ext uri="{BB962C8B-B14F-4D97-AF65-F5344CB8AC3E}">
        <p14:creationId xmlns:p14="http://schemas.microsoft.com/office/powerpoint/2010/main" val="1841222303"/>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5"/>
          <p:cNvPicPr preferRelativeResize="0"/>
          <p:nvPr/>
        </p:nvPicPr>
        <p:blipFill/>
        <p:spPr>
          <a:xfrm>
            <a:off x="1588" y="1588"/>
            <a:ext cx="1588" cy="1588"/>
          </a:xfrm>
          <a:prstGeom prst="rect">
            <a:avLst/>
          </a:prstGeom>
          <a:noFill/>
          <a:ln>
            <a:noFill/>
          </a:ln>
        </p:spPr>
      </p:pic>
      <p:sp>
        <p:nvSpPr>
          <p:cNvPr id="40" name="Google Shape;40;p5"/>
          <p:cNvSpPr txBox="1">
            <a:spLocks noGrp="1"/>
          </p:cNvSpPr>
          <p:nvPr>
            <p:ph type="ctrTitle" idx="4294967295"/>
          </p:nvPr>
        </p:nvSpPr>
        <p:spPr>
          <a:xfrm>
            <a:off x="0" y="2005781"/>
            <a:ext cx="5530645" cy="1652451"/>
          </a:xfrm>
          <a:prstGeom prst="rect">
            <a:avLst/>
          </a:prstGeom>
          <a:noFill/>
          <a:ln>
            <a:noFill/>
          </a:ln>
        </p:spPr>
        <p:txBody>
          <a:bodyPr spcFirstLastPara="1" wrap="square" lIns="15225" tIns="7600" rIns="15225" bIns="7600" anchor="b" anchorCtr="0">
            <a:noAutofit/>
          </a:bodyPr>
          <a:lstStyle/>
          <a:p>
            <a:r>
              <a:rPr lang="en-US" sz="3600" dirty="0">
                <a:solidFill>
                  <a:schemeClr val="bg1"/>
                </a:solidFill>
                <a:latin typeface="Gotham Light" pitchFamily="50" charset="0"/>
              </a:rPr>
              <a:t>Introduction to Data Science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TextBox 4">
            <a:extLst>
              <a:ext uri="{FF2B5EF4-FFF2-40B4-BE49-F238E27FC236}">
                <a16:creationId xmlns:a16="http://schemas.microsoft.com/office/drawing/2014/main" id="{9737242C-844E-4680-A6D9-214EAA816D06}"/>
              </a:ext>
            </a:extLst>
          </p:cNvPr>
          <p:cNvSpPr txBox="1"/>
          <p:nvPr/>
        </p:nvSpPr>
        <p:spPr>
          <a:xfrm>
            <a:off x="141662" y="577035"/>
            <a:ext cx="9990480" cy="464871"/>
          </a:xfrm>
          <a:prstGeom prst="rect">
            <a:avLst/>
          </a:prstGeom>
          <a:noFill/>
        </p:spPr>
        <p:txBody>
          <a:bodyPr wrap="square">
            <a:spAutoFit/>
          </a:bodyPr>
          <a:lstStyle/>
          <a:p>
            <a:pPr marL="0" marR="0">
              <a:lnSpc>
                <a:spcPct val="150000"/>
              </a:lnSpc>
              <a:spcBef>
                <a:spcPts val="900"/>
              </a:spcBef>
              <a:spcAft>
                <a:spcPts val="900"/>
              </a:spcAft>
            </a:pPr>
            <a:r>
              <a:rPr lang="en-US" sz="1800" b="1" dirty="0">
                <a:effectLst/>
                <a:latin typeface="+mj-lt"/>
                <a:ea typeface="Calibri" panose="020F0502020204030204" pitchFamily="34" charset="0"/>
                <a:cs typeface="Times New Roman" panose="02020603050405020304" pitchFamily="18" charset="0"/>
              </a:rPr>
              <a:t>Top 6 most important Python libraries and packages for data science are:</a:t>
            </a:r>
          </a:p>
        </p:txBody>
      </p:sp>
      <p:pic>
        <p:nvPicPr>
          <p:cNvPr id="6" name="Picture">
            <a:extLst>
              <a:ext uri="{FF2B5EF4-FFF2-40B4-BE49-F238E27FC236}">
                <a16:creationId xmlns:a16="http://schemas.microsoft.com/office/drawing/2014/main" id="{E570D87B-6585-432B-B950-EB04E78532BC}"/>
              </a:ext>
            </a:extLst>
          </p:cNvPr>
          <p:cNvPicPr/>
          <p:nvPr/>
        </p:nvPicPr>
        <p:blipFill>
          <a:blip r:embed="rId3"/>
          <a:stretch>
            <a:fillRect/>
          </a:stretch>
        </p:blipFill>
        <p:spPr bwMode="auto">
          <a:xfrm>
            <a:off x="376236" y="1458401"/>
            <a:ext cx="6983209" cy="4590128"/>
          </a:xfrm>
          <a:prstGeom prst="rect">
            <a:avLst/>
          </a:prstGeom>
          <a:noFill/>
          <a:ln w="9525">
            <a:noFill/>
            <a:headEnd/>
            <a:tailEnd/>
          </a:ln>
        </p:spPr>
      </p:pic>
      <p:sp>
        <p:nvSpPr>
          <p:cNvPr id="8" name="TextBox 7">
            <a:extLst>
              <a:ext uri="{FF2B5EF4-FFF2-40B4-BE49-F238E27FC236}">
                <a16:creationId xmlns:a16="http://schemas.microsoft.com/office/drawing/2014/main" id="{5C6549D8-2262-44DA-A2EA-38436E77ED1C}"/>
              </a:ext>
            </a:extLst>
          </p:cNvPr>
          <p:cNvSpPr txBox="1"/>
          <p:nvPr/>
        </p:nvSpPr>
        <p:spPr>
          <a:xfrm>
            <a:off x="7816645" y="2305615"/>
            <a:ext cx="4218039" cy="2246769"/>
          </a:xfrm>
          <a:prstGeom prst="rect">
            <a:avLst/>
          </a:prstGeom>
          <a:noFill/>
        </p:spPr>
        <p:txBody>
          <a:bodyPr wrap="square">
            <a:spAutoFit/>
          </a:bodyPr>
          <a:lstStyle/>
          <a:p>
            <a:pPr marL="0" marR="0" algn="just">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This course will teach you how to use NumPy, Pandas, Matplotlib, and or Seaborn for various data science activities.</a:t>
            </a:r>
          </a:p>
        </p:txBody>
      </p:sp>
    </p:spTree>
    <p:extLst>
      <p:ext uri="{BB962C8B-B14F-4D97-AF65-F5344CB8AC3E}">
        <p14:creationId xmlns:p14="http://schemas.microsoft.com/office/powerpoint/2010/main" val="114859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Lifecycle of data science</a:t>
            </a:r>
            <a:endParaRPr sz="3600" b="1" dirty="0">
              <a:solidFill>
                <a:srgbClr val="0070C0"/>
              </a:solidFill>
              <a:latin typeface="Gotham Light" pitchFamily="50" charset="0"/>
              <a:cs typeface="Calibri"/>
              <a:sym typeface="Calibri"/>
            </a:endParaRPr>
          </a:p>
        </p:txBody>
      </p:sp>
      <p:sp>
        <p:nvSpPr>
          <p:cNvPr id="7" name="TextBox 6">
            <a:extLst>
              <a:ext uri="{FF2B5EF4-FFF2-40B4-BE49-F238E27FC236}">
                <a16:creationId xmlns:a16="http://schemas.microsoft.com/office/drawing/2014/main" id="{D092EF92-3D9C-4E77-A6A7-FDE9F05088A0}"/>
              </a:ext>
            </a:extLst>
          </p:cNvPr>
          <p:cNvSpPr txBox="1"/>
          <p:nvPr/>
        </p:nvSpPr>
        <p:spPr>
          <a:xfrm>
            <a:off x="210939" y="1041332"/>
            <a:ext cx="6098458" cy="463397"/>
          </a:xfrm>
          <a:prstGeom prst="rect">
            <a:avLst/>
          </a:prstGeom>
          <a:noFill/>
        </p:spPr>
        <p:txBody>
          <a:bodyPr wrap="square">
            <a:spAutoFit/>
          </a:bodyPr>
          <a:lstStyle/>
          <a:p>
            <a:pPr marL="0" marR="0">
              <a:lnSpc>
                <a:spcPct val="150000"/>
              </a:lnSpc>
              <a:spcBef>
                <a:spcPts val="900"/>
              </a:spcBef>
              <a:spcAft>
                <a:spcPts val="9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general lifecycle of data science involves: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a:extLst>
              <a:ext uri="{FF2B5EF4-FFF2-40B4-BE49-F238E27FC236}">
                <a16:creationId xmlns:a16="http://schemas.microsoft.com/office/drawing/2014/main" id="{04584A24-C541-488C-860C-3AD05CEE7CC5}"/>
              </a:ext>
            </a:extLst>
          </p:cNvPr>
          <p:cNvPicPr/>
          <p:nvPr/>
        </p:nvPicPr>
        <p:blipFill>
          <a:blip r:embed="rId3"/>
          <a:stretch>
            <a:fillRect/>
          </a:stretch>
        </p:blipFill>
        <p:spPr bwMode="auto">
          <a:xfrm>
            <a:off x="582561" y="2098548"/>
            <a:ext cx="8763000" cy="3718120"/>
          </a:xfrm>
          <a:prstGeom prst="rect">
            <a:avLst/>
          </a:prstGeom>
          <a:noFill/>
          <a:ln w="9525">
            <a:noFill/>
            <a:headEnd/>
            <a:tailEnd/>
          </a:ln>
        </p:spPr>
      </p:pic>
    </p:spTree>
    <p:extLst>
      <p:ext uri="{BB962C8B-B14F-4D97-AF65-F5344CB8AC3E}">
        <p14:creationId xmlns:p14="http://schemas.microsoft.com/office/powerpoint/2010/main" val="262857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Data Science Use Cases</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90955FE7-FBF6-4603-9521-FEEA6B388BE1}"/>
              </a:ext>
            </a:extLst>
          </p:cNvPr>
          <p:cNvSpPr txBox="1"/>
          <p:nvPr/>
        </p:nvSpPr>
        <p:spPr>
          <a:xfrm>
            <a:off x="210939" y="924265"/>
            <a:ext cx="11764751" cy="5575052"/>
          </a:xfrm>
          <a:prstGeom prst="rect">
            <a:avLst/>
          </a:prstGeom>
          <a:noFill/>
        </p:spPr>
        <p:txBody>
          <a:bodyPr wrap="square">
            <a:spAutoFit/>
          </a:bodyPr>
          <a:lstStyle/>
          <a:p>
            <a:pPr marL="0" marR="0" algn="just">
              <a:lnSpc>
                <a:spcPct val="150000"/>
              </a:lnSpc>
              <a:spcBef>
                <a:spcPts val="900"/>
              </a:spcBef>
              <a:spcAft>
                <a:spcPts val="0"/>
              </a:spcAft>
            </a:pPr>
            <a:r>
              <a:rPr lang="en-US" sz="2400" dirty="0">
                <a:effectLst/>
                <a:latin typeface="+mj-lt"/>
                <a:ea typeface="Calibri" panose="020F0502020204030204" pitchFamily="34" charset="0"/>
                <a:cs typeface="Times New Roman" panose="02020603050405020304" pitchFamily="18" charset="0"/>
              </a:rPr>
              <a:t>Data science helps us achieve some major goals that either were not possible or required a great deal more time and energy just a few years ago. The following are the most relevant and efficient data science use cases:</a:t>
            </a:r>
          </a:p>
          <a:p>
            <a:pPr marL="342900" marR="0" lvl="0" indent="-342900" algn="just">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Forecasting (sales, revenue and customer retention)</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Pattern detection (weather patterns, financial market patterns,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Recommendations (movies, restaurants and books you may like)</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Anomaly detection (fraud, disease, crime,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Automation and decision-making (background checks, credit worthiness,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Classifications (email spam, diseases, phishing website)</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Recognition (facial, voice, text, etc.)</a:t>
            </a:r>
          </a:p>
        </p:txBody>
      </p:sp>
    </p:spTree>
    <p:extLst>
      <p:ext uri="{BB962C8B-B14F-4D97-AF65-F5344CB8AC3E}">
        <p14:creationId xmlns:p14="http://schemas.microsoft.com/office/powerpoint/2010/main" val="202881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Other use cases by some organizations:</a:t>
            </a:r>
            <a:endParaRPr sz="3600" b="1" dirty="0">
              <a:solidFill>
                <a:srgbClr val="0070C0"/>
              </a:solidFill>
              <a:latin typeface="Gotham Light" pitchFamily="50" charset="0"/>
              <a:cs typeface="Calibri"/>
              <a:sym typeface="Calibri"/>
            </a:endParaRPr>
          </a:p>
        </p:txBody>
      </p:sp>
      <p:pic>
        <p:nvPicPr>
          <p:cNvPr id="5" name="Picture">
            <a:extLst>
              <a:ext uri="{FF2B5EF4-FFF2-40B4-BE49-F238E27FC236}">
                <a16:creationId xmlns:a16="http://schemas.microsoft.com/office/drawing/2014/main" id="{0059954E-954A-4CA0-BD57-1F40C27E893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42450" y="1651819"/>
            <a:ext cx="10795819" cy="4114800"/>
          </a:xfrm>
          <a:prstGeom prst="rect">
            <a:avLst/>
          </a:prstGeom>
          <a:noFill/>
          <a:ln w="9525">
            <a:noFill/>
            <a:headEnd/>
            <a:tailEnd/>
          </a:ln>
        </p:spPr>
      </p:pic>
    </p:spTree>
    <p:extLst>
      <p:ext uri="{BB962C8B-B14F-4D97-AF65-F5344CB8AC3E}">
        <p14:creationId xmlns:p14="http://schemas.microsoft.com/office/powerpoint/2010/main" val="358718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Summary of Study Unit 4 </a:t>
            </a:r>
          </a:p>
        </p:txBody>
      </p:sp>
      <p:sp>
        <p:nvSpPr>
          <p:cNvPr id="6" name="TextBox 5">
            <a:extLst>
              <a:ext uri="{FF2B5EF4-FFF2-40B4-BE49-F238E27FC236}">
                <a16:creationId xmlns:a16="http://schemas.microsoft.com/office/drawing/2014/main" id="{90955FE7-FBF6-4603-9521-FEEA6B388BE1}"/>
              </a:ext>
            </a:extLst>
          </p:cNvPr>
          <p:cNvSpPr txBox="1"/>
          <p:nvPr/>
        </p:nvSpPr>
        <p:spPr>
          <a:xfrm>
            <a:off x="210939" y="924265"/>
            <a:ext cx="11764751" cy="589072"/>
          </a:xfrm>
          <a:prstGeom prst="rect">
            <a:avLst/>
          </a:prstGeom>
          <a:noFill/>
        </p:spPr>
        <p:txBody>
          <a:bodyPr wrap="square">
            <a:spAutoFit/>
          </a:bodyPr>
          <a:lstStyle/>
          <a:p>
            <a:pPr marL="0" marR="0" algn="just">
              <a:lnSpc>
                <a:spcPct val="150000"/>
              </a:lnSpc>
              <a:spcBef>
                <a:spcPts val="900"/>
              </a:spcBef>
              <a:spcAft>
                <a:spcPts val="0"/>
              </a:spcAft>
            </a:pPr>
            <a:endParaRPr lang="en-US" sz="2400" dirty="0">
              <a:effectLst/>
              <a:latin typeface="+mj-lt"/>
              <a:ea typeface="Calibri" panose="020F050202020403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E8B9BB13-C8B8-41C8-B0E3-5D2D178E25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2049" name="Picture 149">
            <a:extLst>
              <a:ext uri="{FF2B5EF4-FFF2-40B4-BE49-F238E27FC236}">
                <a16:creationId xmlns:a16="http://schemas.microsoft.com/office/drawing/2014/main" id="{459DEC96-1B25-41BB-8119-804C9EB4A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050" y="924265"/>
            <a:ext cx="1504950" cy="893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0EFE75E-5753-41A0-B945-8EE1695A690B}"/>
              </a:ext>
            </a:extLst>
          </p:cNvPr>
          <p:cNvSpPr>
            <a:spLocks noChangeArrowheads="1"/>
          </p:cNvSpPr>
          <p:nvPr/>
        </p:nvSpPr>
        <p:spPr bwMode="auto">
          <a:xfrm>
            <a:off x="210938" y="765393"/>
            <a:ext cx="11764751" cy="590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In this study unit, you have learnt that:	</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Data can come in the form of texts, sounds, images, or numbers written on papers or stored on a computer</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Data can be qualitative or quantitative. It is qualitative if it is non-numerical and quantitative if it can be measured in numbers or counts.</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The field of data science enables us to turn raw data into understanding, insight, and knowledge</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The lifecycle of data science comprises import, tidy, transform, visualize, models, and communicate.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3638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5" name="Picture 4">
            <a:extLst>
              <a:ext uri="{FF2B5EF4-FFF2-40B4-BE49-F238E27FC236}">
                <a16:creationId xmlns:a16="http://schemas.microsoft.com/office/drawing/2014/main" id="{73C5115E-CD3F-43DC-8219-13AC7387C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96" y="1132297"/>
            <a:ext cx="6934200" cy="5200650"/>
          </a:xfrm>
          <a:prstGeom prst="rect">
            <a:avLst/>
          </a:prstGeom>
        </p:spPr>
      </p:pic>
    </p:spTree>
    <p:extLst>
      <p:ext uri="{BB962C8B-B14F-4D97-AF65-F5344CB8AC3E}">
        <p14:creationId xmlns:p14="http://schemas.microsoft.com/office/powerpoint/2010/main" val="283629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4520" y="2804214"/>
            <a:ext cx="5420049" cy="624786"/>
          </a:xfrm>
        </p:spPr>
        <p:txBody>
          <a:bodyPr/>
          <a:lstStyle/>
          <a:p>
            <a:r>
              <a:rPr lang="en-US" sz="4400" dirty="0">
                <a:solidFill>
                  <a:srgbClr val="0070C0"/>
                </a:solidFill>
              </a:rPr>
              <a:t>Data Science</a:t>
            </a:r>
            <a:endParaRPr lang="en-GB" sz="4400" dirty="0">
              <a:solidFill>
                <a:srgbClr val="0070C0"/>
              </a:solidFill>
            </a:endParaRPr>
          </a:p>
        </p:txBody>
      </p:sp>
    </p:spTree>
    <p:extLst>
      <p:ext uri="{BB962C8B-B14F-4D97-AF65-F5344CB8AC3E}">
        <p14:creationId xmlns:p14="http://schemas.microsoft.com/office/powerpoint/2010/main" val="35102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 name="Rectangle 2">
            <a:extLst>
              <a:ext uri="{FF2B5EF4-FFF2-40B4-BE49-F238E27FC236}">
                <a16:creationId xmlns:a16="http://schemas.microsoft.com/office/drawing/2014/main" id="{C03C8679-6761-42E5-8CBA-48083BEE7BBB}"/>
              </a:ext>
            </a:extLst>
          </p:cNvPr>
          <p:cNvSpPr/>
          <p:nvPr/>
        </p:nvSpPr>
        <p:spPr>
          <a:xfrm>
            <a:off x="299427" y="1840219"/>
            <a:ext cx="11593145" cy="3053465"/>
          </a:xfrm>
          <a:prstGeom prst="rect">
            <a:avLst/>
          </a:prstGeom>
        </p:spPr>
        <p:txBody>
          <a:bodyPr wrap="square">
            <a:spAutoFit/>
          </a:bodyPr>
          <a:lstStyle/>
          <a:p>
            <a:pPr>
              <a:lnSpc>
                <a:spcPct val="150000"/>
              </a:lnSpc>
            </a:pPr>
            <a:r>
              <a:rPr lang="en-US" sz="3200" dirty="0"/>
              <a:t>Data science is a set of fundamental principles that guide the principled extraction of information and knowledge from data. The field of data science enables us to turn raw data into understanding, insight, and knowledge.</a:t>
            </a:r>
            <a:endParaRPr lang="en-US" sz="3600" dirty="0">
              <a:solidFill>
                <a:schemeClr val="tx1"/>
              </a:solidFill>
              <a:latin typeface="+mj-lt"/>
            </a:endParaRPr>
          </a:p>
        </p:txBody>
      </p:sp>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What is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53455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What is data science?</a:t>
            </a:r>
            <a:endParaRPr sz="3600" b="1" dirty="0">
              <a:solidFill>
                <a:srgbClr val="0070C0"/>
              </a:solidFill>
              <a:latin typeface="Gotham Light" pitchFamily="50" charset="0"/>
              <a:cs typeface="Calibri"/>
              <a:sym typeface="Calibri"/>
            </a:endParaRPr>
          </a:p>
        </p:txBody>
      </p:sp>
      <p:pic>
        <p:nvPicPr>
          <p:cNvPr id="5" name="Picture">
            <a:extLst>
              <a:ext uri="{FF2B5EF4-FFF2-40B4-BE49-F238E27FC236}">
                <a16:creationId xmlns:a16="http://schemas.microsoft.com/office/drawing/2014/main" id="{D3BAACBE-32A0-4411-8958-E23151E49886}"/>
              </a:ext>
            </a:extLst>
          </p:cNvPr>
          <p:cNvPicPr/>
          <p:nvPr/>
        </p:nvPicPr>
        <p:blipFill>
          <a:blip r:embed="rId3"/>
          <a:stretch>
            <a:fillRect/>
          </a:stretch>
        </p:blipFill>
        <p:spPr bwMode="auto">
          <a:xfrm>
            <a:off x="486696" y="834793"/>
            <a:ext cx="10235381" cy="5521761"/>
          </a:xfrm>
          <a:prstGeom prst="rect">
            <a:avLst/>
          </a:prstGeom>
          <a:noFill/>
          <a:ln w="9525">
            <a:noFill/>
            <a:headEnd/>
            <a:tailEnd/>
          </a:ln>
        </p:spPr>
      </p:pic>
    </p:spTree>
    <p:extLst>
      <p:ext uri="{BB962C8B-B14F-4D97-AF65-F5344CB8AC3E}">
        <p14:creationId xmlns:p14="http://schemas.microsoft.com/office/powerpoint/2010/main" val="408015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Who is a data scientist?</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D186C602-4935-4E9D-8FE1-0F487371623A}"/>
              </a:ext>
            </a:extLst>
          </p:cNvPr>
          <p:cNvSpPr txBox="1"/>
          <p:nvPr/>
        </p:nvSpPr>
        <p:spPr>
          <a:xfrm>
            <a:off x="210940" y="1535309"/>
            <a:ext cx="11823744" cy="3903504"/>
          </a:xfrm>
          <a:prstGeom prst="rect">
            <a:avLst/>
          </a:prstGeom>
          <a:noFill/>
        </p:spPr>
        <p:txBody>
          <a:bodyPr wrap="square">
            <a:spAutoFit/>
          </a:bodyPr>
          <a:lstStyle/>
          <a:p>
            <a:pPr marL="0" marR="0" algn="just">
              <a:lnSpc>
                <a:spcPct val="150000"/>
              </a:lnSpc>
              <a:spcBef>
                <a:spcPts val="900"/>
              </a:spcBef>
              <a:spcAft>
                <a:spcPts val="900"/>
              </a:spcAft>
            </a:pPr>
            <a:r>
              <a:rPr lang="en-US" sz="2800" dirty="0">
                <a:latin typeface="+mj-lt"/>
                <a:cs typeface="Times New Roman" panose="02020603050405020304" pitchFamily="18" charset="0"/>
              </a:rPr>
              <a:t>A data scientist is a professional responsible for collecting, analyzing and interpreting extremely large amounts of data. A data scientist uses their </a:t>
            </a:r>
            <a:r>
              <a:rPr lang="en-US" sz="2800" dirty="0">
                <a:effectLst/>
                <a:latin typeface="+mj-lt"/>
                <a:ea typeface="Calibri" panose="020F0502020204030204" pitchFamily="34" charset="0"/>
                <a:cs typeface="Times New Roman" panose="02020603050405020304" pitchFamily="18" charset="0"/>
              </a:rPr>
              <a:t>skills in mathematics, statistics, computing, business domain, and the scientific method to give data a shape so that it can better express itself. </a:t>
            </a:r>
            <a:r>
              <a:rPr lang="en-US" sz="2800" dirty="0">
                <a:latin typeface="+mj-lt"/>
                <a:cs typeface="Times New Roman" panose="02020603050405020304" pitchFamily="18" charset="0"/>
              </a:rPr>
              <a:t>This job requires the use of advanced analytics technologies, including machine learning and predictive modeling. Data scientist is the sexiest job of the 21st century. </a:t>
            </a:r>
          </a:p>
        </p:txBody>
      </p:sp>
    </p:spTree>
    <p:extLst>
      <p:ext uri="{BB962C8B-B14F-4D97-AF65-F5344CB8AC3E}">
        <p14:creationId xmlns:p14="http://schemas.microsoft.com/office/powerpoint/2010/main" val="29203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How to become a data scientist?</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D186C602-4935-4E9D-8FE1-0F487371623A}"/>
              </a:ext>
            </a:extLst>
          </p:cNvPr>
          <p:cNvSpPr txBox="1"/>
          <p:nvPr/>
        </p:nvSpPr>
        <p:spPr>
          <a:xfrm>
            <a:off x="210939" y="1019116"/>
            <a:ext cx="11823744" cy="5299015"/>
          </a:xfrm>
          <a:prstGeom prst="rect">
            <a:avLst/>
          </a:prstGeom>
          <a:noFill/>
        </p:spPr>
        <p:txBody>
          <a:bodyPr wrap="square">
            <a:spAutoFit/>
          </a:bodyPr>
          <a:lstStyle/>
          <a:p>
            <a:pPr marL="0" marR="0">
              <a:lnSpc>
                <a:spcPct val="150000"/>
              </a:lnSpc>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The following are general steps to becoming a data scientist:</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Practice every class activity in this course</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Be active in the group discussion</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Question everything about data</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Ask questions when you don’t understand a concept</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Visit other learning resources provided in this course</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Learn from your course mate (other students doing this course with you)</a:t>
            </a:r>
          </a:p>
          <a:p>
            <a:pPr marL="342900" marR="0" lvl="0" indent="-342900">
              <a:lnSpc>
                <a:spcPct val="115000"/>
              </a:lnSpc>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Know how to programme </a:t>
            </a:r>
          </a:p>
          <a:p>
            <a:pPr marL="342900" marR="0" lvl="0" indent="-342900">
              <a:lnSpc>
                <a:spcPct val="115000"/>
              </a:lnSpc>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Build projects using the skills learn in this course.</a:t>
            </a:r>
          </a:p>
        </p:txBody>
      </p:sp>
    </p:spTree>
    <p:extLst>
      <p:ext uri="{BB962C8B-B14F-4D97-AF65-F5344CB8AC3E}">
        <p14:creationId xmlns:p14="http://schemas.microsoft.com/office/powerpoint/2010/main" val="38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 name="Rectangle 2">
            <a:extLst>
              <a:ext uri="{FF2B5EF4-FFF2-40B4-BE49-F238E27FC236}">
                <a16:creationId xmlns:a16="http://schemas.microsoft.com/office/drawing/2014/main" id="{C03C8679-6761-42E5-8CBA-48083BEE7BBB}"/>
              </a:ext>
            </a:extLst>
          </p:cNvPr>
          <p:cNvSpPr/>
          <p:nvPr/>
        </p:nvSpPr>
        <p:spPr>
          <a:xfrm>
            <a:off x="299427" y="1840219"/>
            <a:ext cx="11593145" cy="3505575"/>
          </a:xfrm>
          <a:prstGeom prst="rect">
            <a:avLst/>
          </a:prstGeom>
        </p:spPr>
        <p:txBody>
          <a:bodyPr wrap="square">
            <a:spAutoFit/>
          </a:bodyPr>
          <a:lstStyle/>
          <a:p>
            <a:pPr>
              <a:lnSpc>
                <a:spcPct val="150000"/>
              </a:lnSpc>
            </a:pPr>
            <a:r>
              <a:rPr lang="en-US" sz="2800" dirty="0"/>
              <a:t>A programming language is a formal language comprising a set of instructions that produce various kinds of output. There are several programming languages for data science, and you as a data scientist should learn and master at least one language for a data science project.</a:t>
            </a:r>
          </a:p>
          <a:p>
            <a:pPr>
              <a:lnSpc>
                <a:spcPct val="150000"/>
              </a:lnSpc>
            </a:pPr>
            <a:endParaRPr lang="en-US" sz="4000" dirty="0"/>
          </a:p>
        </p:txBody>
      </p:sp>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Programming languages for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8245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Programming languages for data science</a:t>
            </a:r>
            <a:endParaRPr sz="3600" b="1" dirty="0">
              <a:solidFill>
                <a:srgbClr val="0070C0"/>
              </a:solidFill>
              <a:latin typeface="Gotham Light" pitchFamily="50" charset="0"/>
              <a:cs typeface="Calibri"/>
              <a:sym typeface="Calibri"/>
            </a:endParaRPr>
          </a:p>
        </p:txBody>
      </p:sp>
      <p:pic>
        <p:nvPicPr>
          <p:cNvPr id="5" name="Picture 4">
            <a:extLst>
              <a:ext uri="{FF2B5EF4-FFF2-40B4-BE49-F238E27FC236}">
                <a16:creationId xmlns:a16="http://schemas.microsoft.com/office/drawing/2014/main" id="{0F621D25-3C4D-4D7D-BA79-58B4A8F89CA1}"/>
              </a:ext>
            </a:extLst>
          </p:cNvPr>
          <p:cNvPicPr/>
          <p:nvPr/>
        </p:nvPicPr>
        <p:blipFill rotWithShape="1">
          <a:blip r:embed="rId3">
            <a:extLst>
              <a:ext uri="{28A0092B-C50C-407E-A947-70E740481C1C}">
                <a14:useLocalDpi xmlns:a14="http://schemas.microsoft.com/office/drawing/2010/main" val="0"/>
              </a:ext>
            </a:extLst>
          </a:blip>
          <a:srcRect b="13160"/>
          <a:stretch/>
        </p:blipFill>
        <p:spPr>
          <a:xfrm>
            <a:off x="1563330" y="1227885"/>
            <a:ext cx="7595418" cy="4184773"/>
          </a:xfrm>
          <a:prstGeom prst="rect">
            <a:avLst/>
          </a:prstGeom>
        </p:spPr>
      </p:pic>
      <p:sp>
        <p:nvSpPr>
          <p:cNvPr id="6" name="TextBox 5">
            <a:extLst>
              <a:ext uri="{FF2B5EF4-FFF2-40B4-BE49-F238E27FC236}">
                <a16:creationId xmlns:a16="http://schemas.microsoft.com/office/drawing/2014/main" id="{FA800F39-B980-4C76-9D55-3851D3F9E199}"/>
              </a:ext>
            </a:extLst>
          </p:cNvPr>
          <p:cNvSpPr txBox="1"/>
          <p:nvPr/>
        </p:nvSpPr>
        <p:spPr>
          <a:xfrm>
            <a:off x="210939" y="6070261"/>
            <a:ext cx="10062087" cy="400110"/>
          </a:xfrm>
          <a:prstGeom prst="rect">
            <a:avLst/>
          </a:prstGeom>
          <a:noFill/>
        </p:spPr>
        <p:txBody>
          <a:bodyPr wrap="square">
            <a:spAutoFit/>
          </a:bodyPr>
          <a:lstStyle/>
          <a:p>
            <a:r>
              <a:rPr lang="en-US" sz="2000" dirty="0">
                <a:effectLst/>
                <a:latin typeface="+mj-lt"/>
                <a:ea typeface="Calibri" panose="020F0502020204030204" pitchFamily="34" charset="0"/>
              </a:rPr>
              <a:t>Python is one of the most widely used data science programming languages in the world today</a:t>
            </a:r>
            <a:endParaRPr lang="en-US" sz="2000" dirty="0">
              <a:latin typeface="+mj-lt"/>
            </a:endParaRPr>
          </a:p>
        </p:txBody>
      </p:sp>
    </p:spTree>
    <p:extLst>
      <p:ext uri="{BB962C8B-B14F-4D97-AF65-F5344CB8AC3E}">
        <p14:creationId xmlns:p14="http://schemas.microsoft.com/office/powerpoint/2010/main" val="84723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8" name="TextBox 7">
            <a:extLst>
              <a:ext uri="{FF2B5EF4-FFF2-40B4-BE49-F238E27FC236}">
                <a16:creationId xmlns:a16="http://schemas.microsoft.com/office/drawing/2014/main" id="{0C904A7B-0C35-4EFF-B9F1-F0DF9F51FF4E}"/>
              </a:ext>
            </a:extLst>
          </p:cNvPr>
          <p:cNvSpPr txBox="1"/>
          <p:nvPr/>
        </p:nvSpPr>
        <p:spPr>
          <a:xfrm>
            <a:off x="206250" y="1654390"/>
            <a:ext cx="11779500" cy="2610843"/>
          </a:xfrm>
          <a:prstGeom prst="rect">
            <a:avLst/>
          </a:prstGeom>
          <a:noFill/>
        </p:spPr>
        <p:txBody>
          <a:bodyPr wrap="square">
            <a:spAutoFit/>
          </a:bodyPr>
          <a:lstStyle/>
          <a:p>
            <a:pPr marL="0" marR="0" algn="just">
              <a:lnSpc>
                <a:spcPct val="150000"/>
              </a:lnSpc>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Packages are a collection of related modules that aim to achieve a common goal. The Python standard library is a collection of packages and modules that can be used to access built-in functionality. In an ideal world, you would import any necessary modules into your Python scripts without any issues.</a:t>
            </a:r>
          </a:p>
        </p:txBody>
      </p:sp>
      <p:sp>
        <p:nvSpPr>
          <p:cNvPr id="9" name="Google Shape;62;p6">
            <a:extLst>
              <a:ext uri="{FF2B5EF4-FFF2-40B4-BE49-F238E27FC236}">
                <a16:creationId xmlns:a16="http://schemas.microsoft.com/office/drawing/2014/main" id="{0A7CB153-03B7-4FCC-A6E8-A74EBD949989}"/>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sym typeface="Calibri"/>
              </a:rPr>
              <a:t>Python libraries for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122621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offiZR5AfClmeIKvM80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9A35104FAE2A48B18B518F397B7CA4" ma:contentTypeVersion="11" ma:contentTypeDescription="Create a new document." ma:contentTypeScope="" ma:versionID="818dfa9a4b3d3bceb1a965a71e647ec2">
  <xsd:schema xmlns:xsd="http://www.w3.org/2001/XMLSchema" xmlns:xs="http://www.w3.org/2001/XMLSchema" xmlns:p="http://schemas.microsoft.com/office/2006/metadata/properties" xmlns:ns2="0931f5f7-8e4d-4a45-a9a6-891693687166" xmlns:ns3="ea0113d3-9d6b-407b-8175-bd70f3cf5591" targetNamespace="http://schemas.microsoft.com/office/2006/metadata/properties" ma:root="true" ma:fieldsID="449ed37a8757c5d6b7757d0e4c8f3a2b" ns2:_="" ns3:_="">
    <xsd:import namespace="0931f5f7-8e4d-4a45-a9a6-891693687166"/>
    <xsd:import namespace="ea0113d3-9d6b-407b-8175-bd70f3cf559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31f5f7-8e4d-4a45-a9a6-8916936871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0113d3-9d6b-407b-8175-bd70f3cf559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1A254C-4026-4073-B28E-6230090BFE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31f5f7-8e4d-4a45-a9a6-891693687166"/>
    <ds:schemaRef ds:uri="ea0113d3-9d6b-407b-8175-bd70f3cf5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F9D87-7CA7-4A94-A5E5-A374AFD83891}">
  <ds:schemaRefs>
    <ds:schemaRef ds:uri="http://schemas.microsoft.com/sharepoint/v3/contenttype/forms"/>
  </ds:schemaRefs>
</ds:datastoreItem>
</file>

<file path=customXml/itemProps3.xml><?xml version="1.0" encoding="utf-8"?>
<ds:datastoreItem xmlns:ds="http://schemas.openxmlformats.org/officeDocument/2006/customXml" ds:itemID="{C728879B-660B-4583-928D-55E828E6849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1931</TotalTime>
  <Words>630</Words>
  <Application>Microsoft Office PowerPoint</Application>
  <PresentationFormat>Widescreen</PresentationFormat>
  <Paragraphs>43</Paragraphs>
  <Slides>15</Slides>
  <Notes>14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5" baseType="lpstr">
      <vt:lpstr>Arial</vt:lpstr>
      <vt:lpstr>Calibri</vt:lpstr>
      <vt:lpstr>Calibri Light</vt:lpstr>
      <vt:lpstr>Gotham Light</vt:lpstr>
      <vt:lpstr>Symbol</vt:lpstr>
      <vt:lpstr>Times New Roman</vt:lpstr>
      <vt:lpstr>Wingdings</vt:lpstr>
      <vt:lpstr>2_Office Theme</vt:lpstr>
      <vt:lpstr>1_Office Theme</vt:lpstr>
      <vt:lpstr>think-cell Slide</vt:lpstr>
      <vt:lpstr>Introduction to Data Science</vt:lpstr>
      <vt:lpstr>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Eko360 Visual Standardisation  Data Science Nigeria</dc:title>
  <dc:creator>"LEKAN" &lt;Olalekan@datasciencenigeria.ai&gt;</dc:creator>
  <cp:lastModifiedBy>Olusola Timothy Ogundepo</cp:lastModifiedBy>
  <cp:revision>45</cp:revision>
  <dcterms:created xsi:type="dcterms:W3CDTF">2020-03-16T19:15:12Z</dcterms:created>
  <dcterms:modified xsi:type="dcterms:W3CDTF">2024-05-03T15:24:17Z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0x010100319A35104FAE2A48B18B518F397B7CA4</vt:lpwstr>
  </property>
</Properties>
</file>